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D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52;&#1072;&#1090;&#1077;&#1088;&#1080;&#1072;&#1083;&#1099;%20&#1082;%20&#1055;&#1088;&#1072;&#1074;&#1080;&#1090;&#1077;&#1083;&#1100;&#1089;&#1090;&#1074;&#1091;%20&#1086;&#1073;%20&#1080;&#1089;&#1087;&#1086;&#1083;&#1085;&#1077;&#1085;&#1080;&#1080;%20&#1073;&#1102;&#1076;&#1078;&#1077;&#1090;&#1086;&#1074;\2014%20&#1075;&#1086;&#1076;\I%20&#1087;&#1086;&#1083;&#1091;&#1075;&#1086;&#1076;&#1080;&#1077;%202014%20&#1075;&#1086;&#1076;&#1072;\&#1085;&#1072;%2007.08.2014%20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52;&#1072;&#1090;&#1077;&#1088;&#1080;&#1072;&#1083;&#1099;%20&#1082;%20&#1055;&#1088;&#1072;&#1074;&#1080;&#1090;&#1077;&#1083;&#1100;&#1089;&#1090;&#1074;&#1091;%20&#1086;&#1073;%20&#1080;&#1089;&#1087;&#1086;&#1083;&#1085;&#1077;&#1085;&#1080;&#1080;%20&#1073;&#1102;&#1076;&#1078;&#1077;&#1090;&#1086;&#1074;\2014%20&#1075;&#1086;&#1076;\I%20&#1087;&#1086;&#1083;&#1091;&#1075;&#1086;&#1076;&#1080;&#1077;%202014%20&#1075;&#1086;&#1076;&#1072;\&#1085;&#1072;%2007.08.2014%20&#107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d1\&#1086;&#1073;&#1084;&#1077;&#1085;\&#1055;&#1088;&#1072;&#1074;&#1080;&#1090;&#1077;&#1083;&#1100;&#1089;&#1090;&#1074;&#1086;%20&#1079;&#1072;%201&#1082;&#1074;%202014%20&#1075;&#1086;&#1076;\&#1055;&#1088;&#1072;&#1074;&#1080;&#1090;&#1077;&#1083;&#1100;&#1089;&#1090;&#1074;&#1086;%20&#1079;&#1072;%201%20&#1087;&#1075;%202014%20&#1075;&#1086;&#1076;\&#1044;&#1080;&#1072;&#1075;&#1088;&#1072;&#1084;&#1084;&#1072;%20&#1087;&#1086;%20&#1086;&#1073;&#1083;%20&#1079;&#1072;%201&#1087;&#1075;2014&#107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554111789837954E-2"/>
          <c:y val="0.19005170875860505"/>
          <c:w val="0.92170123053564879"/>
          <c:h val="0.67575155986160163"/>
        </c:manualLayout>
      </c:layout>
      <c:barChart>
        <c:barDir val="col"/>
        <c:grouping val="clustered"/>
        <c:ser>
          <c:idx val="0"/>
          <c:order val="0"/>
          <c:tx>
            <c:strRef>
              <c:f>'Осн пар_обл'!$A$27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498181561385553E-3"/>
                  <c:y val="-1.7990442315827214E-3"/>
                </c:manualLayout>
              </c:layout>
              <c:showVal val="1"/>
            </c:dLbl>
            <c:dLbl>
              <c:idx val="1"/>
              <c:layout>
                <c:manualLayout>
                  <c:x val="1.4981273408239733E-3"/>
                  <c:y val="5.6040344325099384E-3"/>
                </c:manualLayout>
              </c:layout>
              <c:showVal val="1"/>
            </c:dLbl>
            <c:dLbl>
              <c:idx val="2"/>
              <c:layout>
                <c:manualLayout>
                  <c:x val="-1.4981273408239733E-3"/>
                  <c:y val="-8.784016454937452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'Осн пар_обл'!$B$26:$C$26</c:f>
              <c:strCache>
                <c:ptCount val="2"/>
                <c:pt idx="0">
                  <c:v>I полугодие 2013 года</c:v>
                </c:pt>
                <c:pt idx="1">
                  <c:v>I полугодие 2014 года</c:v>
                </c:pt>
              </c:strCache>
            </c:strRef>
          </c:cat>
          <c:val>
            <c:numRef>
              <c:f>'Осн пар_обл'!$B$27:$C$27</c:f>
              <c:numCache>
                <c:formatCode>#,##0</c:formatCode>
                <c:ptCount val="2"/>
                <c:pt idx="0">
                  <c:v>5795.6946791400014</c:v>
                </c:pt>
                <c:pt idx="1">
                  <c:v>6501.2311293100011</c:v>
                </c:pt>
              </c:numCache>
            </c:numRef>
          </c:val>
        </c:ser>
        <c:ser>
          <c:idx val="1"/>
          <c:order val="1"/>
          <c:tx>
            <c:strRef>
              <c:f>'Осн пар_обл'!$A$28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"/>
                  <c:y val="5.3966674647945388E-3"/>
                </c:manualLayout>
              </c:layout>
              <c:showVal val="1"/>
            </c:dLbl>
            <c:dLbl>
              <c:idx val="1"/>
              <c:layout>
                <c:manualLayout>
                  <c:x val="1.4981273408239733E-3"/>
                  <c:y val="1.215805665111914E-2"/>
                </c:manualLayout>
              </c:layout>
              <c:showVal val="1"/>
            </c:dLbl>
            <c:dLbl>
              <c:idx val="2"/>
              <c:layout>
                <c:manualLayout>
                  <c:x val="-1.4982453036066405E-3"/>
                  <c:y val="-1.060679123939287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'Осн пар_обл'!$B$26:$C$26</c:f>
              <c:strCache>
                <c:ptCount val="2"/>
                <c:pt idx="0">
                  <c:v>I полугодие 2013 года</c:v>
                </c:pt>
                <c:pt idx="1">
                  <c:v>I полугодие 2014 года</c:v>
                </c:pt>
              </c:strCache>
            </c:strRef>
          </c:cat>
          <c:val>
            <c:numRef>
              <c:f>'Осн пар_обл'!$B$28:$C$28</c:f>
              <c:numCache>
                <c:formatCode>#,##0</c:formatCode>
                <c:ptCount val="2"/>
                <c:pt idx="0">
                  <c:v>5444.4847629799988</c:v>
                </c:pt>
                <c:pt idx="1">
                  <c:v>4393.8803210300002</c:v>
                </c:pt>
              </c:numCache>
            </c:numRef>
          </c:val>
        </c:ser>
        <c:ser>
          <c:idx val="2"/>
          <c:order val="2"/>
          <c:tx>
            <c:strRef>
              <c:f>'Осн пар_обл'!$A$29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0"/>
                  <c:y val="1.013171387593261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0788687710104173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3.9169610427382279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'Осн пар_обл'!$B$26:$C$26</c:f>
              <c:strCache>
                <c:ptCount val="2"/>
                <c:pt idx="0">
                  <c:v>I полугодие 2013 года</c:v>
                </c:pt>
                <c:pt idx="1">
                  <c:v>I полугодие 2014 года</c:v>
                </c:pt>
              </c:strCache>
            </c:strRef>
          </c:cat>
          <c:val>
            <c:numRef>
              <c:f>'Осн пар_обл'!$B$29:$C$29</c:f>
              <c:numCache>
                <c:formatCode>#,##0</c:formatCode>
                <c:ptCount val="2"/>
                <c:pt idx="0">
                  <c:v>11240.17944212003</c:v>
                </c:pt>
                <c:pt idx="1">
                  <c:v>10895.111450340022</c:v>
                </c:pt>
              </c:numCache>
            </c:numRef>
          </c:val>
        </c:ser>
        <c:dLbls>
          <c:showVal val="1"/>
        </c:dLbls>
        <c:axId val="42443520"/>
        <c:axId val="42445056"/>
      </c:barChart>
      <c:catAx>
        <c:axId val="42443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2445056"/>
        <c:crosses val="autoZero"/>
        <c:auto val="1"/>
        <c:lblAlgn val="ctr"/>
        <c:lblOffset val="100"/>
        <c:tickLblSkip val="1"/>
        <c:tickMarkSkip val="1"/>
      </c:catAx>
      <c:valAx>
        <c:axId val="42445056"/>
        <c:scaling>
          <c:orientation val="minMax"/>
          <c:max val="12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2443520"/>
        <c:crosses val="autoZero"/>
        <c:crossBetween val="between"/>
        <c:majorUnit val="2000"/>
        <c:minorUnit val="60"/>
      </c:valAx>
    </c:plotArea>
    <c:legend>
      <c:legendPos val="r"/>
      <c:layout>
        <c:manualLayout>
          <c:xMode val="edge"/>
          <c:yMode val="edge"/>
          <c:x val="6.9743725854494815E-2"/>
          <c:y val="0.92282920850254779"/>
          <c:w val="0.90928249137397155"/>
          <c:h val="5.4881020970414238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30"/>
    </c:view3D>
    <c:floor>
      <c:spPr>
        <a:solidFill>
          <a:schemeClr val="bg1">
            <a:lumMod val="50000"/>
          </a:schemeClr>
        </a:solidFill>
      </c:spPr>
    </c:floor>
    <c:sideWall>
      <c:spPr>
        <a:solidFill>
          <a:schemeClr val="accent6">
            <a:lumMod val="20000"/>
            <a:lumOff val="80000"/>
          </a:schemeClr>
        </a:solidFill>
      </c:spPr>
    </c:sideWall>
    <c:backWall>
      <c:spPr>
        <a:solidFill>
          <a:schemeClr val="accent6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7.0083649396225023E-2"/>
          <c:y val="0.17574773998534002"/>
          <c:w val="0.9288702928870296"/>
          <c:h val="0.63900501248734243"/>
        </c:manualLayout>
      </c:layout>
      <c:bar3DChart>
        <c:barDir val="col"/>
        <c:grouping val="clustered"/>
        <c:ser>
          <c:idx val="0"/>
          <c:order val="0"/>
          <c:tx>
            <c:strRef>
              <c:f>'Осн пар дох_обл'!$B$30</c:f>
              <c:strCache>
                <c:ptCount val="1"/>
                <c:pt idx="0">
                  <c:v>I полугодие 2013 года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4998127005556661E-3"/>
                  <c:y val="4.0588540225160886E-3"/>
                </c:manualLayout>
              </c:layout>
              <c:showVal val="1"/>
            </c:dLbl>
            <c:dLbl>
              <c:idx val="1"/>
              <c:layout>
                <c:manualLayout>
                  <c:x val="2.9996418232955779E-3"/>
                  <c:y val="1.9664137948441941E-3"/>
                </c:manualLayout>
              </c:layout>
              <c:showVal val="1"/>
            </c:dLbl>
            <c:dLbl>
              <c:idx val="2"/>
              <c:layout>
                <c:manualLayout>
                  <c:x val="-4.4742729306487834E-3"/>
                  <c:y val="8.1177476006701922E-3"/>
                </c:manualLayout>
              </c:layout>
              <c:showVal val="1"/>
            </c:dLbl>
            <c:dLbl>
              <c:idx val="3"/>
              <c:layout>
                <c:manualLayout>
                  <c:x val="-2.9828486204325141E-3"/>
                  <c:y val="1.9665686427687862E-3"/>
                </c:manualLayout>
              </c:layout>
              <c:showVal val="1"/>
            </c:dLbl>
            <c:dLbl>
              <c:idx val="4"/>
              <c:layout>
                <c:manualLayout>
                  <c:x val="-5.965697240865038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'Осн пар дох_обл'!$A$31:$A$35</c:f>
              <c:strCache>
                <c:ptCount val="5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 на имущество организаций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'Осн пар дох_обл'!$B$31:$B$35</c:f>
              <c:numCache>
                <c:formatCode>#,##0</c:formatCode>
                <c:ptCount val="5"/>
                <c:pt idx="0">
                  <c:v>1298.3071581199997</c:v>
                </c:pt>
                <c:pt idx="1">
                  <c:v>2049.7235315200001</c:v>
                </c:pt>
                <c:pt idx="2">
                  <c:v>1107.3995024399999</c:v>
                </c:pt>
                <c:pt idx="3">
                  <c:v>610.30848756000137</c:v>
                </c:pt>
                <c:pt idx="4">
                  <c:v>158.64889690000001</c:v>
                </c:pt>
              </c:numCache>
            </c:numRef>
          </c:val>
        </c:ser>
        <c:ser>
          <c:idx val="1"/>
          <c:order val="1"/>
          <c:tx>
            <c:strRef>
              <c:f>'Осн пар дох_обл'!$C$30</c:f>
              <c:strCache>
                <c:ptCount val="1"/>
                <c:pt idx="0">
                  <c:v>I полугодие 2014 года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4.4826108145877824E-3"/>
                  <c:y val="1.02100527582364E-2"/>
                </c:manualLayout>
              </c:layout>
              <c:showVal val="1"/>
            </c:dLbl>
            <c:dLbl>
              <c:idx val="1"/>
              <c:layout>
                <c:manualLayout>
                  <c:x val="1.4914243102162564E-3"/>
                  <c:y val="2.1551734149650352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5.8997059283063414E-3"/>
                </c:manualLayout>
              </c:layout>
              <c:showVal val="1"/>
            </c:dLbl>
            <c:dLbl>
              <c:idx val="3"/>
              <c:layout>
                <c:manualLayout>
                  <c:x val="-4.4742729306487834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47427293064878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'Осн пар дох_обл'!$A$31:$A$35</c:f>
              <c:strCache>
                <c:ptCount val="5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 на имущество организаций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'Осн пар дох_обл'!$C$31:$C$35</c:f>
              <c:numCache>
                <c:formatCode>#,##0</c:formatCode>
                <c:ptCount val="5"/>
                <c:pt idx="0">
                  <c:v>1711.6565809700001</c:v>
                </c:pt>
                <c:pt idx="1">
                  <c:v>2513.8144947999999</c:v>
                </c:pt>
                <c:pt idx="2">
                  <c:v>763.03410944000007</c:v>
                </c:pt>
                <c:pt idx="3">
                  <c:v>657.19699428000001</c:v>
                </c:pt>
                <c:pt idx="4">
                  <c:v>197.70721866</c:v>
                </c:pt>
              </c:numCache>
            </c:numRef>
          </c:val>
        </c:ser>
        <c:dLbls>
          <c:showVal val="1"/>
        </c:dLbls>
        <c:shape val="cylinder"/>
        <c:axId val="42340352"/>
        <c:axId val="42341888"/>
        <c:axId val="0"/>
      </c:bar3DChart>
      <c:catAx>
        <c:axId val="42340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2341888"/>
        <c:crosses val="autoZero"/>
        <c:auto val="1"/>
        <c:lblAlgn val="ctr"/>
        <c:lblOffset val="100"/>
        <c:tickLblSkip val="1"/>
        <c:tickMarkSkip val="1"/>
      </c:catAx>
      <c:valAx>
        <c:axId val="42341888"/>
        <c:scaling>
          <c:orientation val="minMax"/>
          <c:max val="26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2340352"/>
        <c:crosses val="autoZero"/>
        <c:crossBetween val="between"/>
        <c:majorUnit val="500"/>
        <c:minorUnit val="60"/>
      </c:valAx>
    </c:plotArea>
    <c:legend>
      <c:legendPos val="r"/>
      <c:layout>
        <c:manualLayout>
          <c:xMode val="edge"/>
          <c:yMode val="edge"/>
          <c:x val="0.1327349592405232"/>
          <c:y val="0.9120699156961446"/>
          <c:w val="0.79388699962351161"/>
          <c:h val="5.140037494876470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5"/>
      <c:rotY val="240"/>
      <c:perspective val="10"/>
    </c:view3D>
    <c:plotArea>
      <c:layout>
        <c:manualLayout>
          <c:layoutTarget val="inner"/>
          <c:xMode val="edge"/>
          <c:yMode val="edge"/>
          <c:x val="0.23268124093184003"/>
          <c:y val="0.18813559322033899"/>
          <c:w val="0.60580590469669748"/>
          <c:h val="0.55084745762712084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8.2678795585334561E-3"/>
                  <c:y val="-9.6514969527114247E-2"/>
                </c:manualLayout>
              </c:layout>
              <c:tx>
                <c:rich>
                  <a:bodyPr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400" b="0" i="0" strike="noStrike" dirty="0">
                        <a:solidFill>
                          <a:srgbClr val="993366"/>
                        </a:solidFill>
                        <a:latin typeface="Times New Roman"/>
                        <a:cs typeface="Times New Roman"/>
                      </a:rPr>
                      <a:t>Налог на прибыль организаций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400" b="0" i="0" strike="noStrike" dirty="0">
                        <a:solidFill>
                          <a:srgbClr val="993366"/>
                        </a:solidFill>
                        <a:latin typeface="Times New Roman"/>
                        <a:cs typeface="Times New Roman"/>
                      </a:rPr>
                      <a:t>26,3%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4.4354781739239332E-2"/>
                  <c:y val="-2.373237243649629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
38,8%</a:t>
                    </a:r>
                  </a:p>
                </c:rich>
              </c:tx>
              <c:dLblPos val="bestFit"/>
            </c:dLbl>
            <c:dLbl>
              <c:idx val="2"/>
              <c:layout>
                <c:manualLayout>
                  <c:x val="4.6109779755791398E-2"/>
                  <c:y val="-3.564909471061879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 по подакцизным товарам
11,7%</a:t>
                    </a:r>
                  </a:p>
                </c:rich>
              </c:tx>
              <c:dLblPos val="bestFit"/>
            </c:dLbl>
            <c:dLbl>
              <c:idx val="3"/>
              <c:layout>
                <c:manualLayout>
                  <c:x val="0.25421528830635304"/>
                  <c:y val="2.18890520040927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Единый налог, взимаемый в связи с применением упрощенной системы налогообложения
7,3%</a:t>
                    </a:r>
                  </a:p>
                </c:rich>
              </c:tx>
              <c:dLblPos val="bestFit"/>
            </c:dLbl>
            <c:dLbl>
              <c:idx val="4"/>
              <c:layout>
                <c:manualLayout>
                  <c:x val="0.16572276291550475"/>
                  <c:y val="0.116476889541349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организаций
10,1%</a:t>
                    </a:r>
                  </a:p>
                </c:rich>
              </c:tx>
              <c:dLblPos val="bestFit"/>
            </c:dLbl>
            <c:dLbl>
              <c:idx val="5"/>
              <c:layout>
                <c:manualLayout>
                  <c:x val="4.7861625992403407E-2"/>
                  <c:y val="0.2081539214377863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Транспортный налог
3,0%</a:t>
                    </a:r>
                  </a:p>
                </c:rich>
              </c:tx>
              <c:dLblPos val="bestFit"/>
            </c:dLbl>
            <c:dLbl>
              <c:idx val="6"/>
              <c:layout>
                <c:manualLayout>
                  <c:x val="-5.4748047798373028E-2"/>
                  <c:y val="2.254299568486153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налоговые доходы (единый сельскохозналог, госпошлина, налог на пользователей а/дорог)
0,3%</a:t>
                    </a:r>
                  </a:p>
                </c:rich>
              </c:tx>
              <c:dLblPos val="bestFit"/>
            </c:dLbl>
            <c:dLbl>
              <c:idx val="7"/>
              <c:layout>
                <c:manualLayout>
                  <c:x val="-7.2731343364688103E-2"/>
                  <c:y val="-0.1336975844121179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Неналоговые доходы
2,5%</a:t>
                    </a:r>
                  </a:p>
                </c:rich>
              </c:tx>
              <c:dLblPos val="bestFit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993366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CatName val="1"/>
            <c:showPercent val="1"/>
            <c:separator>
</c:separator>
            <c:showLeaderLines val="1"/>
          </c:dLbls>
          <c:cat>
            <c:strRef>
              <c:f>'Обл бт'!$A$3:$A$10</c:f>
              <c:strCache>
                <c:ptCount val="8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Акцизы по подакцизным товарам</c:v>
                </c:pt>
                <c:pt idx="3">
                  <c:v>Единый налог, взимаемый в связи с применением упрощенной системы налогообложения</c:v>
                </c:pt>
                <c:pt idx="4">
                  <c:v>Налог на имущество организаций</c:v>
                </c:pt>
                <c:pt idx="5">
                  <c:v>Транспортный налог</c:v>
                </c:pt>
                <c:pt idx="6">
                  <c:v>Другие налоговые доходы (единый сельскохозналог, госпошлина, налог на пользователей а/дорог)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'Обл бт'!$B$3:$B$10</c:f>
              <c:numCache>
                <c:formatCode>#,##0</c:formatCode>
                <c:ptCount val="8"/>
                <c:pt idx="0">
                  <c:v>1711657</c:v>
                </c:pt>
                <c:pt idx="1">
                  <c:v>2513814</c:v>
                </c:pt>
                <c:pt idx="2">
                  <c:v>763034</c:v>
                </c:pt>
                <c:pt idx="3">
                  <c:v>474049</c:v>
                </c:pt>
                <c:pt idx="4">
                  <c:v>657207</c:v>
                </c:pt>
                <c:pt idx="5">
                  <c:v>197707</c:v>
                </c:pt>
                <c:pt idx="6">
                  <c:v>21100</c:v>
                </c:pt>
                <c:pt idx="7">
                  <c:v>162663</c:v>
                </c:pt>
              </c:numCache>
            </c:numRef>
          </c:val>
        </c:ser>
        <c:dLbls>
          <c:showCatName val="1"/>
          <c:showPercent val="1"/>
          <c:separator>
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E7BF5-9E2E-441A-A2C8-F11A11E5EEA6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007B-752C-430D-9BFD-56E6CABBD5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полняя казну, ужесточать контроль над расходами - Экономика - Рубр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1216"/>
            <a:ext cx="2771800" cy="207678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1916832"/>
            <a:ext cx="845250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Отчет об исполнении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областного бюджета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полугодие 2014 года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r="11377"/>
          <a:stretch>
            <a:fillRect/>
          </a:stretch>
        </p:blipFill>
        <p:spPr bwMode="auto">
          <a:xfrm>
            <a:off x="6339159" y="4725144"/>
            <a:ext cx="2804841" cy="213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684016" cy="20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Новости"/>
          <p:cNvPicPr>
            <a:picLocks noChangeAspect="1" noChangeArrowheads="1"/>
          </p:cNvPicPr>
          <p:nvPr/>
        </p:nvPicPr>
        <p:blipFill>
          <a:blip r:embed="rId5" cstate="print"/>
          <a:srcRect b="1971"/>
          <a:stretch>
            <a:fillRect/>
          </a:stretch>
        </p:blipFill>
        <p:spPr bwMode="auto">
          <a:xfrm>
            <a:off x="6286500" y="0"/>
            <a:ext cx="2857500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Информация об исполнении  областного бюджета </a:t>
            </a:r>
            <a:r>
              <a:rPr lang="ru-RU" sz="2500" b="1" dirty="0" smtClean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за </a:t>
            </a:r>
            <a:r>
              <a:rPr lang="ru-RU" sz="2500" b="1" dirty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I полугодие  2013-2014 годов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1500174"/>
          <a:ext cx="8858311" cy="5149843"/>
        </p:xfrm>
        <a:graphic>
          <a:graphicData uri="http://schemas.openxmlformats.org/drawingml/2006/table">
            <a:tbl>
              <a:tblPr/>
              <a:tblGrid>
                <a:gridCol w="2786081"/>
                <a:gridCol w="960590"/>
                <a:gridCol w="968236"/>
                <a:gridCol w="101352"/>
                <a:gridCol w="970218"/>
                <a:gridCol w="99370"/>
                <a:gridCol w="472134"/>
                <a:gridCol w="1214446"/>
                <a:gridCol w="1285884"/>
              </a:tblGrid>
              <a:tr h="23738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тыс. рублей</a:t>
                      </a:r>
                    </a:p>
                  </a:txBody>
                  <a:tcPr marL="6430" marR="6430" marT="6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полугодие 2013 года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2014 год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Темп роста </a:t>
                      </a:r>
                      <a:b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I полуг. 2014 г./</a:t>
                      </a:r>
                      <a:b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I полуг. 2013 г.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Откл.</a:t>
                      </a:r>
                      <a:b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I полуг. 2014 г./</a:t>
                      </a:r>
                      <a:b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I полуг. 2013 г.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7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Уточнённые  годовые назначения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Исполнение </a:t>
                      </a:r>
                      <a:b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полугодие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% исп. 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3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11 240 179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246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169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10 895 111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96,9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-345 068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5 795 695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599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6 501 231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112,2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705 536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5 444 485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646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486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4 393 880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80,7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-1 050 604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11 897 544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903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124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11 214 659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94,3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-682 885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- за счет областных средств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9 439 037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21 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818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823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9 633 976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44,2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102,1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194 939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- за счет федеральных средств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2 458 507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084 301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1 580 683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19,6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64,3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-877 824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-657 365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-3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656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954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-319 548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48,6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337 817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467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Источники финансирования</a:t>
                      </a:r>
                      <a:b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дефицита бюджета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657 365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656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954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319 548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48,6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-337 817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6430" marR="6430" marT="64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6430" marR="6430" marT="64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200 000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2 727 687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275 000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получение</a:t>
                      </a:r>
                    </a:p>
                  </a:txBody>
                  <a:tcPr marL="154329" marR="6430" marT="64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1 751 352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5 369 039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2 475 000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погашение</a:t>
                      </a:r>
                    </a:p>
                  </a:txBody>
                  <a:tcPr marL="154329" marR="6430" marT="64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-1 551 352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-2 641 352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-2 200 000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430" marR="6430" marT="64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-85 456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получение</a:t>
                      </a:r>
                    </a:p>
                  </a:txBody>
                  <a:tcPr marL="154329" marR="6430" marT="64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погашение</a:t>
                      </a:r>
                    </a:p>
                  </a:txBody>
                  <a:tcPr marL="154329" marR="6430" marT="64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-85 456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1" u="none" strike="noStrike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30" marR="6430" marT="6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800" b="1" dirty="0">
                <a:solidFill>
                  <a:srgbClr val="0000FF"/>
                </a:solidFill>
                <a:latin typeface="Arial Cyr"/>
              </a:rPr>
              <a:t>Динамика доходов областного бюджета  </a:t>
            </a:r>
            <a:br>
              <a:rPr lang="ru-RU" sz="2800" b="1" dirty="0">
                <a:solidFill>
                  <a:srgbClr val="0000FF"/>
                </a:solidFill>
                <a:latin typeface="Arial Cyr"/>
              </a:rPr>
            </a:br>
            <a:r>
              <a:rPr lang="ru-RU" sz="2800" b="1" dirty="0">
                <a:solidFill>
                  <a:srgbClr val="0000FF"/>
                </a:solidFill>
                <a:latin typeface="Arial Cyr"/>
              </a:rPr>
              <a:t> за </a:t>
            </a:r>
            <a:r>
              <a:rPr lang="en-US" sz="2800" b="1" dirty="0">
                <a:solidFill>
                  <a:srgbClr val="0000FF"/>
                </a:solidFill>
                <a:latin typeface="Arial Cyr"/>
              </a:rPr>
              <a:t>I</a:t>
            </a:r>
            <a:r>
              <a:rPr lang="ru-RU" sz="2800" b="1" dirty="0">
                <a:solidFill>
                  <a:srgbClr val="0000FF"/>
                </a:solidFill>
                <a:latin typeface="Arial Cyr"/>
              </a:rPr>
              <a:t> полугодие  2013 - 2014   годов, </a:t>
            </a:r>
            <a:r>
              <a:rPr lang="ru-RU" sz="2800" b="1" dirty="0" err="1">
                <a:solidFill>
                  <a:srgbClr val="0000FF"/>
                </a:solidFill>
                <a:latin typeface="Arial Cyr"/>
              </a:rPr>
              <a:t>млн</a:t>
            </a:r>
            <a:r>
              <a:rPr lang="ru-RU" sz="2800" b="1" dirty="0">
                <a:solidFill>
                  <a:srgbClr val="0000FF"/>
                </a:solidFill>
                <a:latin typeface="Arial Cyr"/>
              </a:rPr>
              <a:t> рублей 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0" y="836712"/>
          <a:ext cx="8964488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400" b="1" dirty="0">
                <a:solidFill>
                  <a:srgbClr val="0000FF"/>
                </a:solidFill>
                <a:latin typeface="Arial Cyr"/>
              </a:rPr>
              <a:t>Динамика поступления основных видов налогов в областной бюджет  за </a:t>
            </a:r>
            <a:r>
              <a:rPr lang="en-US" sz="2400" b="1" dirty="0">
                <a:solidFill>
                  <a:srgbClr val="0000FF"/>
                </a:solidFill>
                <a:latin typeface="Arial Cyr"/>
              </a:rPr>
              <a:t>I</a:t>
            </a:r>
            <a:r>
              <a:rPr lang="ru-RU" sz="2400" b="1" dirty="0">
                <a:solidFill>
                  <a:srgbClr val="0000FF"/>
                </a:solidFill>
                <a:latin typeface="Arial Cyr"/>
              </a:rPr>
              <a:t> полугодие 2013 - 2014 годов, </a:t>
            </a:r>
            <a:r>
              <a:rPr lang="ru-RU" sz="2400" b="1" dirty="0" err="1" smtClean="0">
                <a:solidFill>
                  <a:srgbClr val="0000FF"/>
                </a:solidFill>
                <a:latin typeface="Arial Cyr"/>
              </a:rPr>
              <a:t>млн</a:t>
            </a:r>
            <a:r>
              <a:rPr lang="ru-RU" sz="2400" b="1" dirty="0" smtClean="0">
                <a:solidFill>
                  <a:srgbClr val="0000FF"/>
                </a:solidFill>
                <a:latin typeface="Arial Cyr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Arial Cyr"/>
              </a:rPr>
              <a:t>рублей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0" y="714356"/>
          <a:ext cx="9143999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Структура налоговых и неналоговых доходов областного бюджета за 1 полугодие 2014 года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0" y="908720"/>
          <a:ext cx="903649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fontAlgn="b"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 smtClean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Динамика расходов областного бюджета</a:t>
            </a:r>
            <a:br>
              <a:rPr lang="ru-RU" sz="2500" b="1" dirty="0" smtClean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</a:br>
            <a:r>
              <a:rPr lang="ru-RU" sz="2500" b="1" dirty="0" smtClean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за I полугодие 2013-2014 годов</a:t>
            </a:r>
            <a:endParaRPr lang="ru-RU" sz="2500" b="1" dirty="0">
              <a:solidFill>
                <a:srgbClr val="0000FF"/>
              </a:solidFill>
              <a:latin typeface="Arial Cyr"/>
              <a:ea typeface="Arial Cyr"/>
              <a:cs typeface="Arial Cyr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1439802"/>
          <a:ext cx="8858312" cy="5275346"/>
        </p:xfrm>
        <a:graphic>
          <a:graphicData uri="http://schemas.openxmlformats.org/drawingml/2006/table">
            <a:tbl>
              <a:tblPr/>
              <a:tblGrid>
                <a:gridCol w="2992404"/>
                <a:gridCol w="762524"/>
                <a:gridCol w="1233299"/>
                <a:gridCol w="848722"/>
                <a:gridCol w="915029"/>
                <a:gridCol w="1052061"/>
                <a:gridCol w="1054273"/>
              </a:tblGrid>
              <a:tr h="21431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полугодие 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 год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334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 года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Уточнённые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годовые назначения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полугодие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исполне-ния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полуг. 2014 г./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полуг. 2014 г./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167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полуг. 2013 г.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полуг. 2013 г.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401 158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1 072 076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417 523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16 365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96 108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248 393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88 570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-7 538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1 876 732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5 567 763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1 163 701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-713 030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из них: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1 119 402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1 871 225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596 499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-522 903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612 463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3 021 088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415 264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67,8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-197 199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226 186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1 431 639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128 242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-97 944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в том числе: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198 549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328 351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95 126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-103 423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6 238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763 544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8 235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1 997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279 360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4 149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15 129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2 787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67,2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-1 363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3 334 856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7 051 957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3 569 524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234 668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133 661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696 306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143 386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9 726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2 354 556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5 492 046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2 093 504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-261 052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2 635 246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5 740 397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2 559 213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-76 033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90 430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597 347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70 835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-19 595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5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41 295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86 599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36 634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-4 661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7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долга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85 522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678 647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224 856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262,9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139 334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характера 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617 646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1 224 825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715 884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98 239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11 897 544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29 903 124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11 214 659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-682 885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fontAlgn="b">
              <a:defRPr sz="1200" b="0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500" b="1" dirty="0" smtClean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Информация об исполнении государственных программ за I полугодие 2013 - 2014 годов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313" y="1643050"/>
          <a:ext cx="8786843" cy="4845480"/>
        </p:xfrm>
        <a:graphic>
          <a:graphicData uri="http://schemas.openxmlformats.org/drawingml/2006/table">
            <a:tbl>
              <a:tblPr/>
              <a:tblGrid>
                <a:gridCol w="2327308"/>
                <a:gridCol w="1079196"/>
                <a:gridCol w="1022621"/>
                <a:gridCol w="1071570"/>
                <a:gridCol w="857256"/>
                <a:gridCol w="1214446"/>
                <a:gridCol w="1214446"/>
              </a:tblGrid>
              <a:tr h="38120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полугодие  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 год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621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 года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Уточнённые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годовые назначения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en-US" sz="13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полугодие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исполне-ния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 </a:t>
                      </a: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полуг. 2014 г./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 </a:t>
                      </a: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полуг. 2014 г./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283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 </a:t>
                      </a: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полуг. 2013 г.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 </a:t>
                      </a: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полуг. 2013 г.</a:t>
                      </a:r>
                    </a:p>
                  </a:txBody>
                  <a:tcPr marL="6855" marR="6855" marT="6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11 897 544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29 903 124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11 214 659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37,5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-682 885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9 439 037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21 818 823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9 633 976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44,2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194 939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2 458 507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8 084 301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1 580 683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19,6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-877 824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3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10 970 005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27 542 073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10 378 758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37,7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94,6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-591 248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программы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6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расходах, % 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92,5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100,4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8 776 752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20 055 313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8 924 393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44,5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101,7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147 640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2 193 253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7 486 760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1 454 365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19,4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-738 888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927 539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2 361 051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835 901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35,4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-91 638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расходах, % 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7,5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D9"/>
                    </a:solidFill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областные средства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662 285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1 763 509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709 583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40,2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47 298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- федеральные средства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265 254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597 541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126 318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21,1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47,6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5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-138 936</a:t>
                      </a:r>
                    </a:p>
                  </a:txBody>
                  <a:tcPr marL="6855" marR="6855" marT="6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143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Динамика государственного долга Орловской области в </a:t>
            </a:r>
            <a:r>
              <a:rPr lang="en-US" sz="2500" b="1" dirty="0" smtClean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I </a:t>
            </a:r>
            <a:r>
              <a:rPr lang="ru-RU" sz="2500" b="1" dirty="0" smtClean="0">
                <a:solidFill>
                  <a:srgbClr val="0000FF"/>
                </a:solidFill>
                <a:latin typeface="Arial Cyr"/>
                <a:ea typeface="Arial Cyr"/>
                <a:cs typeface="Arial Cyr"/>
              </a:rPr>
              <a:t>полугодии 2014 года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9445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21693"/>
            <a:ext cx="91440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896</Words>
  <Application>Microsoft Office PowerPoint</Application>
  <PresentationFormat>Экран (4:3)</PresentationFormat>
  <Paragraphs>409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Информация об исполнении  областного бюджета за I полугодие  2013-2014 годов</vt:lpstr>
      <vt:lpstr>Динамика доходов областного бюджета    за I полугодие  2013 - 2014   годов, млн рублей   </vt:lpstr>
      <vt:lpstr>Динамика поступления основных видов налогов в областной бюджет  за I полугодие 2013 - 2014 годов, млн рублей</vt:lpstr>
      <vt:lpstr>Структура налоговых и неналоговых доходов областного бюджета за 1 полугодие 2014 года</vt:lpstr>
      <vt:lpstr>Динамика расходов областного бюджета за I полугодие 2013-2014 годов</vt:lpstr>
      <vt:lpstr>Информация об исполнении государственных программ за I полугодие 2013 - 2014 годов</vt:lpstr>
      <vt:lpstr>Динамика государственного долга Орловской области в I полугодии 2014 года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Anna</cp:lastModifiedBy>
  <cp:revision>25</cp:revision>
  <dcterms:created xsi:type="dcterms:W3CDTF">2015-01-18T16:17:14Z</dcterms:created>
  <dcterms:modified xsi:type="dcterms:W3CDTF">2015-01-19T07:38:51Z</dcterms:modified>
</cp:coreProperties>
</file>